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9" r:id="rId2"/>
    <p:sldId id="260" r:id="rId3"/>
    <p:sldId id="264" r:id="rId4"/>
    <p:sldId id="261" r:id="rId5"/>
    <p:sldId id="263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66C"/>
    <a:srgbClr val="FFCC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00" autoAdjust="0"/>
  </p:normalViewPr>
  <p:slideViewPr>
    <p:cSldViewPr snapToGrid="0">
      <p:cViewPr>
        <p:scale>
          <a:sx n="125" d="100"/>
          <a:sy n="125" d="100"/>
        </p:scale>
        <p:origin x="-1956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C3776-9DDC-414D-B1F6-B174A3FD42FF}" type="datetimeFigureOut">
              <a:rPr lang="sl-SI" smtClean="0"/>
              <a:t>12.6.2017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FFA51-3292-46F4-81B8-FB8362BF36F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7452272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C51C5-0FB8-4E19-B943-B306EE70FF94}" type="datetimeFigureOut">
              <a:rPr lang="sl-SI" smtClean="0"/>
              <a:t>12.6.2017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153E0-AAD0-4622-B241-1B26B16E4FB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5346318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pic>
        <p:nvPicPr>
          <p:cNvPr id="1026" name="Picture 2" descr="glava_dopis_MF_DP_SUSEUCA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8963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1/#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68007" y="2886393"/>
            <a:ext cx="7985125" cy="2706687"/>
          </a:xfrm>
        </p:spPr>
        <p:txBody>
          <a:bodyPr>
            <a:normAutofit fontScale="90000"/>
          </a:bodyPr>
          <a:lstStyle/>
          <a:p>
            <a:pPr lvl="0" algn="ctr"/>
            <a:r>
              <a:rPr lang="sl-SI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Finančna realizacija izvajanja Operativnega programa za izvajanje evropske kohezijske politike </a:t>
            </a:r>
            <a:r>
              <a:rPr lang="sl-SI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2014–2020</a:t>
            </a:r>
            <a:br>
              <a:rPr lang="sl-SI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sl-SI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sl-SI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sl-SI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sl-SI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MF-CA organ za potrjevanje</a:t>
            </a:r>
            <a:r>
              <a:rPr lang="sl-SI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br>
              <a:rPr lang="sl-SI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sl-SI" sz="4000" b="1" dirty="0" smtClean="0">
                <a:solidFill>
                  <a:srgbClr val="FF0000"/>
                </a:solidFill>
              </a:rPr>
              <a:t/>
            </a:r>
            <a:br>
              <a:rPr lang="sl-SI" sz="4000" b="1" dirty="0" smtClean="0">
                <a:solidFill>
                  <a:srgbClr val="FF0000"/>
                </a:solidFill>
              </a:rPr>
            </a:br>
            <a:r>
              <a:rPr lang="sl-SI" sz="2700" b="1" dirty="0" smtClean="0"/>
              <a:t>Mateja Mahkovec </a:t>
            </a:r>
            <a:endParaRPr lang="en-US" sz="2700" b="1" dirty="0"/>
          </a:p>
        </p:txBody>
      </p:sp>
      <p:sp>
        <p:nvSpPr>
          <p:cNvPr id="3" name="PoljeZBesedilom 2"/>
          <p:cNvSpPr txBox="1"/>
          <p:nvPr/>
        </p:nvSpPr>
        <p:spPr>
          <a:xfrm>
            <a:off x="2712720" y="603504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/>
              <a:t>Bled, 13/6/2017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8967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Certificirani izdatki EKP 14-20</a:t>
            </a:r>
            <a:endParaRPr lang="sl-SI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sz="quarter" idx="11"/>
          </p:nvPr>
        </p:nvSpPr>
        <p:spPr>
          <a:xfrm>
            <a:off x="769620" y="1648660"/>
            <a:ext cx="7099193" cy="4315145"/>
          </a:xfrm>
        </p:spPr>
        <p:txBody>
          <a:bodyPr/>
          <a:lstStyle/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076591"/>
              </p:ext>
            </p:extLst>
          </p:nvPr>
        </p:nvGraphicFramePr>
        <p:xfrm>
          <a:off x="495300" y="2141298"/>
          <a:ext cx="8012429" cy="2528240"/>
        </p:xfrm>
        <a:graphic>
          <a:graphicData uri="http://schemas.openxmlformats.org/drawingml/2006/table">
            <a:tbl>
              <a:tblPr/>
              <a:tblGrid>
                <a:gridCol w="1598374"/>
                <a:gridCol w="1889702"/>
                <a:gridCol w="1875320"/>
                <a:gridCol w="1855186"/>
                <a:gridCol w="793847"/>
              </a:tblGrid>
              <a:tr h="164066"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90"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Certificirano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2016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2017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Skupaj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90"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ESS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5.582.753,43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1.200.968,00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6.783.721,43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90"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YEI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7.639.725,24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7.639.725,24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90"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KS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33.849.061,84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20.676.407,59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54.525.469,43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590"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ESRR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498"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Skupaj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47.071.540,51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21.877.375,59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68.948.916,10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0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2,3%</a:t>
                      </a:r>
                    </a:p>
                  </a:txBody>
                  <a:tcPr marL="8635" marR="8635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066"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066">
                <a:tc>
                  <a:txBody>
                    <a:bodyPr/>
                    <a:lstStyle/>
                    <a:p>
                      <a:pPr algn="l" fontAlgn="b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vir: e-CA</a:t>
                      </a: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635" marR="8635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75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Napoved plačil : dosežena realizacija </a:t>
            </a:r>
            <a:endParaRPr lang="sl-SI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198629"/>
              </p:ext>
            </p:extLst>
          </p:nvPr>
        </p:nvGraphicFramePr>
        <p:xfrm>
          <a:off x="1440221" y="1825624"/>
          <a:ext cx="6263558" cy="4628530"/>
        </p:xfrm>
        <a:graphic>
          <a:graphicData uri="http://schemas.openxmlformats.org/drawingml/2006/table">
            <a:tbl>
              <a:tblPr/>
              <a:tblGrid>
                <a:gridCol w="947230"/>
                <a:gridCol w="1716854"/>
                <a:gridCol w="1965502"/>
                <a:gridCol w="1633972"/>
              </a:tblGrid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Napoved 2016 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Realizacija 2016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realizacija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ESS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34.493.321,40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5.582.753,43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16,2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ESRR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20.442.604,44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KS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70.909.528,55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33.849.061,84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47,7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YEI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5.555.555,00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7.639.725,24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137,5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Skupaj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131.401.009,39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47.071.540,51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35,8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80" marR="8880" marT="8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80" marR="8880" marT="8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80" marR="8880" marT="8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80" marR="8880" marT="8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Napoved 2017 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Realizacija 2017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realizacija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ESS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77.200.000,00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1.200.968,00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1,56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ESRR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136.700.000,00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KS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120.000.000,00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20.676.407,59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17,23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YEI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7.000.000,00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algn="l" fontAlgn="b"/>
                      <a:r>
                        <a:rPr lang="sl-SI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Skupaj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340.900.000,00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21.877.375,59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6,42</a:t>
                      </a:r>
                    </a:p>
                  </a:txBody>
                  <a:tcPr marL="8880" marR="8880" marT="8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1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Vir: e-CA</a:t>
                      </a:r>
                    </a:p>
                    <a:p>
                      <a:pPr algn="l" fontAlgn="b"/>
                      <a:endParaRPr lang="sl-SI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80" marR="8880" marT="8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80" marR="8880" marT="8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80" marR="8880" marT="8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80" marR="8880" marT="8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81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Prejeta plačila EK</a:t>
            </a:r>
            <a:endParaRPr lang="sl-SI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33" y="2086610"/>
            <a:ext cx="7229260" cy="183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oljeZBesedilom 4"/>
          <p:cNvSpPr txBox="1"/>
          <p:nvPr/>
        </p:nvSpPr>
        <p:spPr>
          <a:xfrm>
            <a:off x="585113" y="4760714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Vir: e-CA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5252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Vračila letnih predplačil EK – trenutno finančno stanje  </a:t>
            </a:r>
            <a:endParaRPr lang="sl-SI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28650" y="1906250"/>
          <a:ext cx="7886699" cy="4190087"/>
        </p:xfrm>
        <a:graphic>
          <a:graphicData uri="http://schemas.openxmlformats.org/drawingml/2006/table">
            <a:tbl>
              <a:tblPr/>
              <a:tblGrid>
                <a:gridCol w="1018827"/>
                <a:gridCol w="2237122"/>
                <a:gridCol w="2062203"/>
                <a:gridCol w="2568547"/>
              </a:tblGrid>
              <a:tr h="368537">
                <a:tc>
                  <a:txBody>
                    <a:bodyPr/>
                    <a:lstStyle/>
                    <a:p>
                      <a:pPr algn="l" fontAlgn="b"/>
                      <a:r>
                        <a:rPr lang="sl-SI" sz="2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3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Predplačila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3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Vračilo EUR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537">
                <a:tc>
                  <a:txBody>
                    <a:bodyPr/>
                    <a:lstStyle/>
                    <a:p>
                      <a:pPr algn="l" fontAlgn="b"/>
                      <a:r>
                        <a:rPr lang="sl-SI" sz="23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ESS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42.082.407,10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13.673.473,98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 postopku za vračilo 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537">
                <a:tc>
                  <a:txBody>
                    <a:bodyPr/>
                    <a:lstStyle/>
                    <a:p>
                      <a:pPr algn="l" fontAlgn="b"/>
                      <a:r>
                        <a:rPr lang="sl-SI" sz="23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YEI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3.131.922,24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2.671.345,44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vrnjeno EK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537">
                <a:tc>
                  <a:txBody>
                    <a:bodyPr/>
                    <a:lstStyle/>
                    <a:p>
                      <a:pPr algn="l" fontAlgn="b"/>
                      <a:r>
                        <a:rPr lang="sl-SI" sz="23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KS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33.723.108,15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16.832.962,84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 postopku za vračilo 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537">
                <a:tc>
                  <a:txBody>
                    <a:bodyPr/>
                    <a:lstStyle/>
                    <a:p>
                      <a:pPr algn="l" fontAlgn="b"/>
                      <a:r>
                        <a:rPr lang="sl-SI" sz="23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ESRR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65.348.466,25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26.139.386,50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 postopku za vračilo 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537">
                <a:tc>
                  <a:txBody>
                    <a:bodyPr/>
                    <a:lstStyle/>
                    <a:p>
                      <a:pPr algn="l" fontAlgn="b"/>
                      <a:r>
                        <a:rPr lang="sl-SI" sz="23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Skupaj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144.285.903,74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59.317.168,76</a:t>
                      </a: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55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55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55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470">
                <a:tc gridSpan="4">
                  <a:txBody>
                    <a:bodyPr/>
                    <a:lstStyle/>
                    <a:p>
                      <a:pPr algn="l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Stanje  na deviznih računih MF-CA:  </a:t>
                      </a:r>
                      <a:r>
                        <a:rPr lang="sl-SI" sz="1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134,7 mio EUR</a:t>
                      </a:r>
                      <a:endParaRPr lang="sl-SI" sz="1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175055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470">
                <a:tc gridSpan="4">
                  <a:txBody>
                    <a:bodyPr/>
                    <a:lstStyle/>
                    <a:p>
                      <a:pPr algn="l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Plačila upravičencem  (zalaganje državnega proračuna): </a:t>
                      </a:r>
                      <a:r>
                        <a:rPr lang="sl-SI" sz="1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168 mio EUR</a:t>
                      </a:r>
                      <a:endParaRPr lang="sl-SI" sz="1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04043"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470">
                <a:tc gridSpan="2">
                  <a:txBody>
                    <a:bodyPr/>
                    <a:lstStyle/>
                    <a:p>
                      <a:pPr algn="l" fontAlgn="b"/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Razkorak: </a:t>
                      </a:r>
                      <a:r>
                        <a:rPr lang="sl-SI" sz="1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92,2 mio EUR</a:t>
                      </a:r>
                      <a:r>
                        <a:rPr lang="sl-SI" sz="1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l-SI" sz="1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213" marR="9213" marT="9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301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9118" y="482886"/>
            <a:ext cx="6544388" cy="1079304"/>
          </a:xfrm>
        </p:spPr>
        <p:txBody>
          <a:bodyPr/>
          <a:lstStyle/>
          <a:p>
            <a:r>
              <a:rPr lang="sl-S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Izpolnjevanja pravila N </a:t>
            </a:r>
            <a:r>
              <a:rPr lang="sl-SI" dirty="0" smtClean="0"/>
              <a:t>+ 3</a:t>
            </a:r>
            <a:endParaRPr lang="sl-SI" dirty="0"/>
          </a:p>
          <a:p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8" y="1473200"/>
            <a:ext cx="7563802" cy="112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620" y="2709862"/>
            <a:ext cx="6355080" cy="3820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08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9118" y="482886"/>
            <a:ext cx="6544388" cy="1079304"/>
          </a:xfrm>
        </p:spPr>
        <p:txBody>
          <a:bodyPr/>
          <a:lstStyle/>
          <a:p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Hvala za vašo pozornost!</a:t>
            </a:r>
            <a:endParaRPr lang="sl-SI" sz="3600" b="1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3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2830</TotalTime>
  <Words>188</Words>
  <Application>Microsoft Office PowerPoint</Application>
  <PresentationFormat>On-screen Show (4:3)</PresentationFormat>
  <Paragraphs>114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Finančna realizacija izvajanja Operativnega programa za izvajanje evropske kohezijske politike 2014–2020  (MF-CA organ za potrjevanje)  Mateja Mahkovec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Mateja Mahkovec</cp:lastModifiedBy>
  <cp:revision>110</cp:revision>
  <dcterms:created xsi:type="dcterms:W3CDTF">2015-02-26T08:26:11Z</dcterms:created>
  <dcterms:modified xsi:type="dcterms:W3CDTF">2017-06-12T11:47:31Z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